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Black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BE622F-E94D-47AE-B805-7A5B79C23841}">
  <a:tblStyle styleId="{46BE622F-E94D-47AE-B805-7A5B79C238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B5E783-5B96-4043-A8EC-DD1787D7CA0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Black-bold.fntdata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font" Target="fonts/RobotoBlack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챗봇 프로젝트 영끌족 부동산 길잡이입니다.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89f61cd1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89f61cd1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가령, 서울로 검색할 시에는 1순위, 2순위 서울 뉴스가 뜨고 인천, 경기 등을 검색하면 각 지역 1순위 2순위 뉴스가 나오며 자세한 내용을 보고 싶으면 URL을 통해 기사에 접속할 수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89f61cd1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89f61cd1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안심전환대출 자료수집입니다.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안심전환대출의 상품소개에 해당하는 각 자료들 입니다. 대출항목, 인적항목, 소득항목, 부채항목,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89f61cd1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89f61cd1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담보항목, 유의사항을 다음의 자료들을 이미지화하여 챗봇에 쉽게 조회할 수 있도록 만들었습니다.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챗봇 프로젝트 기간입니다.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같이 각 기간별로 해당하는 업무를 진행하였습니다.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8723316d68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8723316d68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순서도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저희가 구성한 챗봇 서비스인 안심전환대출 &amp; 부동산 뉴스 정보 제공을 통해 크게 부동산 뉴스와 안심전환대출로 나누어 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부동산 뉴스에서는 오늘의 뉴스와 지역별 뉴스로 나누어 지며, 오늘의 뉴스에서는 주요 뉴스와 핫이슈를 접할 수 있으며 지역별 뉴스는 지역을 선택하면 선택한 지역의 뉴스를 접할 수 있습니다. 이러한 뉴스는 모두 실시간, 자동으로 연동됩니다.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경우 상품소개, 신청자격, 신청안내로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상품소개와 신청안내는 각 항목별로 해당하는 정보를 이미지를 통해 볼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신</a:t>
            </a:r>
            <a:r>
              <a:rPr lang="ko"/>
              <a:t>청자격은 설정된 챗봇 대화를 통해 신청자격이 있는지를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89f61cd1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889f61cd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업무 분업 구조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업무에 대한 진행 과정을 그림과 같이 작성하였습니다.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99f7955f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99f7955f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테이블정의서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아파트시세조회 기능을 챗봇의 컨텍스트 즉, 이용자가 작성하는 채팅을 통해 쉽게 기능에 접근할 수 있도록 다음과 같은 기준으로 DB를 제작하고 Heroku를 통해 연동하였습니다.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00b6b91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900b6b91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개발환경입니다.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부동산 챗봇 프로젝트를 진행하면서, 다음에 표시된 코딩 환경을 바탕으로 웹환경 IDE와 파이썬 언어를 사용하여 프로젝트를 완성하였습니다.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900b6b91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900b6b91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다음에 표시된 라이브러리를 사용하여 웹크롤링과 부동산 DB 연동 그리고 Heroku 서버 연동을 통해 챗봇 스킬 서버를 구축하였습니다.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09c24d51f_1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909c24d51f_1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샘플 데이터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화면과 같이 처음 챗봇에 들어가면 홈버튼이 실행이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챗봇의 오류가 있거나 처음 이용하는 것이 아닐 경우에는 채팅 아래에 있는 기능을 이용하여 홈버튼, 부동산 뉴스, 안심전환대출의 기능에 접근</a:t>
            </a:r>
            <a:r>
              <a:rPr lang="ko"/>
              <a:t>할 수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발표는 다음과 같이 목차의 표시된 순서로 진행하도록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954de6a4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954de6a4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챗봇의 기능 중 오늘의 뉴스를 클릭하면 다음과 같이 주요 뉴스와 핫이슈를 선택할 수 있으며, 주요 뉴스의 경우 실시간 주요 뉴스와 주요 뉴스 메인에 클릭을 통해 접속할 수 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54de6a4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54de6a4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핫이슈도 주요뉴스와 같은 기능을 보여줍니다.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954de6a4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954de6a4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뉴스의 경우 버튼을 통해 보고 싶은 지역의 실시간 지역뉴스와 지역뉴스의 메인화면에 접속할 수 있으며, 이용자가 채팅을 통해 다른 지역의 뉴스도 조회할 수 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91a2821d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91a2821d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챗봇의 두번째 기능인 안심전환대출입니다.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상품소개 버튼을 통해 안심전환대출 상품소개 사이트에 접속할 수 있습니다.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91a2821d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91a2821d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대출항목, 인적항목 등과 같은 자료를 이미지를 통해 챗봇으로 간략하게 볼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정보는 더보기 기능을 통해 직접 사이트에 연결하여 볼 수 있습니다.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91a2821df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91a2821df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안심전환대출의 신청자격 버튼의 경우, 다음과 같은 절차를 통해 본인이 대출 자격이 되는지를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1a2821df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91a2821df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컨텍스트 설정을 통해 이용자가 직접 자신의 아파트의 주소와 평수를 입력하면,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 안에 있는 코딩이 작동하여 이용자의 아파트 시세가 6억 이상인지를 확인하여 알려줍니다.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1a2821df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91a2821df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안심전환대출의 신청안내 기능을 클릭하면 각각의 정보를 더보기를 통해 사이트에 접속하여 자세히 볼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기능처럼 간략하게 이미지로 정보를 접할 수 있습니다.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954de6a4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954de6a4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빠른 정보 조회, 편한 모바일 환경, 접근성이 쉬운 챗봇, 손쉬운 안심전환대출의 이해 입니다.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956c7784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956c7784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구현화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PC에서 볼 수 있는 화면을 챗봇을 통해 모바일로 실시간, 자동화된 뉴스를 볼 수 있습니다.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첫번째 프로젝트 팀 소개입니다.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팀원별로 다음과 같이 업무를 협동 및 분담을 하였습니다.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954de6a4a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954de6a4a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뉴스도 실시간, </a:t>
            </a:r>
            <a:r>
              <a:rPr lang="ko">
                <a:solidFill>
                  <a:schemeClr val="dk1"/>
                </a:solidFill>
              </a:rPr>
              <a:t>자동화된 뉴스를 볼 수 있습니다.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956c7784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956c7784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시세조회의 경우, 공공API를 통해 자동으로 DB에 업데이트가 되어, 챗봇으로 쉽게 시세조회를 할 수 있도록 구현하였습니다.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9d55b1a9a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9d55b1a9a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한계점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부동산 뉴스는 API 를 이용하여 제작하고 싶었지만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공식적인 API가 존재하지 않으며, 문의에 대한 결과를 얻지 못하여 부득이하게 크롤링을 통해 만들었습니다.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54de6a4a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54de6a4a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크롤링을 통해 제작을 하다보니 핫이슈의 경우,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PC와는 모바일 환경이 달라서 원하는 서버로 바로 이동이 되지 않는 모습을 보이게 되었습니다.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956c7784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956c7784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실행 영상입니다.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URL을 통해 챗봇을 실행한 영상을 볼 수 있습니다.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9d55b1a9a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9d55b1a9a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출처는 다음과 같습니다.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89f61cd1b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89f61cd1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마지막은 Q&amp;A입니다.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궁금한 점이 있으시면 말씀해주세요.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723316d6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723316d6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영끌족은 무엇이길래 이렇게 많은 뉴스가 검색이 될까요? 그것을 알기 위해서는 등장 배경에 대해서 알아야합니다.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22년 전세계적인 금리 인상의 영향으로 대한민구의 부동산 시장이 크게 위축되면서, 가격이 큰 폭으로 급락하고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이러한 상황에서 가장 큰 문제는 이전까지의 경제 성장세를 믿고, 소위 영원까지 끌어모아서 부동산 혹은 코인, 주식 등에 투자했던 영끌족이 등장했다는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영끌족은 주택담보대출과 은행대출 등을 통해 빛을 지고 집을 구매하고 주식 등에 투자했지만, 경제 변동으로 인해 집값과 투자했던 주식이 큰 폭으로 떨어져 빚은 빚대로 늘고 총재산은 줄어든 결과를 초래하게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640ae273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640ae273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17년과 비교 했을때, 22년 전체 세대 모두 빚이 늘었지만 특히 20대는 3배 이상 빚이 늘었다는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30대도 1.5배 이상의 빚이 늘었기 때문에, 영끌족에는 젊은층이 많다는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그렇다면 이러한 문제를 가지고 있는 영끌족이 현재 가장 필요한 것이 무엇일까 고민하고 찾아보니,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정부 정책으로 2030 영끌족들을 위한 안심전환대출 서비스가 있다는 것을 알게 되었습니다.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723316d6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723316d6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안심전환대출이란 서민_실수요자가 보유한 변동금리_준고정금리 주택담보대출을 저금리의 장기_고정금리_분할상환 상품으로 갈아탈 수 있는 상품입니다.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안심전환대출은 기존 은행의 금리보다 낮은 금리를 적용하고 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적용 대상자에게는 기존에 가지고 있는 대출 부담을 줄일 수 있도록 안심전환대출로 전환해주어 영끌족들의 이자 부담을 경감시키는 효과를 얻는 것을 목적으로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이러한 서비스에 접근하기 용이하고 이해하기도 쉬워서 많은 사람들이 이용할 수 있도록 정보 제공 서비스를 만들 예정입니다.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a27d471a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a27d471a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그렇다면 저희팀은 왜 이러한 서비스를 제공하는 도구로 챗봇을 선택했을까요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그것은 바로 영끌족이 MZ세대에 해당하기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MZ 세대란 밀레니얼과 Z세대를 합친 신용어로 1981년 ~ 2010년에 출생한 모바일 네이티브의 세대로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디지털 환경에 익숙하며, 편리함과 간편함을 추구하고 전화보다 문자를 선호하며,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다른 세대들보다 제테크에 관심이 많습니다.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특징들 때문에, 저희는 챗봇을 통해 서비스를 제공하면 다른 프로그램보다 많은 이용자를 구할 수 있을 것으로 생각되어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진행하게 되었습니다.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640ae27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640ae27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저희들이 생각한 챗봇으로서 요구되는 기능을 정리한 요구사항정의서입니다.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챗봇에는 안심전환대출에 대한 정보 제공도 필요하지만, 제태크에 관심이 많은 MZ세대들도 대출뿐만 아니라 제태크와 관련된 정보를 쉽게 접할 수 있도록 부동산 뉴스도 제공됩니다.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챗봇을 통해 오늘 날짜의 주요 뉴스와 핫이슈 그리고 원하는 지역별 뉴스를 조회할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경우 각 정보 별로 필요한 내용을 이미지화 했으며, 상세한 정보를 원할 경우 URL로 연결할 수 있도록 만들었습니다.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640ae27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640ae27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부동산 뉴스의 자료수집입니다.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챗봇의 기능인 부동산 뉴스 조회 기능으로, 크게 주요 뉴스와 지역별 뉴스로 나누어서 제공됩니다.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주요 뉴스는 다음과 같이 네이버 부동산 뉴스의 오늘의 뉴스와 핫이슈를 참조 및 크롤링을 통해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지역별 뉴스는 다음 그림과 같이 각 지역별 이름을 챗봇에 치면 지역별 뉴스가 제공되는 서비스를 만들었습니다.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5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36.jp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jp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jp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utu.be/awkQyPooWlA" TargetMode="External"/><Relationship Id="rId4" Type="http://schemas.openxmlformats.org/officeDocument/2006/relationships/image" Target="../media/image72.png"/><Relationship Id="rId5" Type="http://schemas.openxmlformats.org/officeDocument/2006/relationships/hyperlink" Target="https://youtu.be/ibZtP0mG4c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69350" y="1214950"/>
            <a:ext cx="54441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chemeClr val="dk1"/>
                </a:solidFill>
              </a:rPr>
              <a:t>영끌족 </a:t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chemeClr val="dk1"/>
                </a:solidFill>
              </a:rPr>
              <a:t>부동산 길잡이</a:t>
            </a:r>
            <a:endParaRPr b="1" sz="5500">
              <a:solidFill>
                <a:schemeClr val="dk1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623925" y="4240550"/>
            <a:ext cx="237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프로젝트 맴버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김도위, 이정석, 정문희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750" y="786575"/>
            <a:ext cx="1578300" cy="4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부동산 뉴스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0" name="Google Shape;360;p26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25" y="1339938"/>
            <a:ext cx="1674475" cy="1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0" y="3372000"/>
            <a:ext cx="3160509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450" y="1377052"/>
            <a:ext cx="1888658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998" y="1276576"/>
            <a:ext cx="1888650" cy="188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6725" y="3416249"/>
            <a:ext cx="2881512" cy="17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4751" y="3419125"/>
            <a:ext cx="2772259" cy="1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안심전환대출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3" name="Google Shape;373;p27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7"/>
          <p:cNvSpPr txBox="1"/>
          <p:nvPr/>
        </p:nvSpPr>
        <p:spPr>
          <a:xfrm>
            <a:off x="10870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대출항목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1482650"/>
            <a:ext cx="2167725" cy="1050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25" y="2539350"/>
            <a:ext cx="2999875" cy="91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25" y="3458375"/>
            <a:ext cx="3229425" cy="1327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399" y="1482651"/>
            <a:ext cx="2742700" cy="1114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27"/>
          <p:cNvSpPr txBox="1"/>
          <p:nvPr/>
        </p:nvSpPr>
        <p:spPr>
          <a:xfrm>
            <a:off x="3389325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인적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5400" y="2921455"/>
            <a:ext cx="2898775" cy="147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27"/>
          <p:cNvSpPr txBox="1"/>
          <p:nvPr/>
        </p:nvSpPr>
        <p:spPr>
          <a:xfrm>
            <a:off x="3389325" y="2596875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소득항목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4174" y="1482661"/>
            <a:ext cx="2659025" cy="15791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27"/>
          <p:cNvSpPr txBox="1"/>
          <p:nvPr/>
        </p:nvSpPr>
        <p:spPr>
          <a:xfrm>
            <a:off x="6313725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부채항목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안심전환대출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28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8"/>
          <p:cNvSpPr txBox="1"/>
          <p:nvPr/>
        </p:nvSpPr>
        <p:spPr>
          <a:xfrm>
            <a:off x="10870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담보항목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437175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유의사항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1482650"/>
            <a:ext cx="4031815" cy="3356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840" y="1482650"/>
            <a:ext cx="3429000" cy="180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/>
        </p:nvSpPr>
        <p:spPr>
          <a:xfrm>
            <a:off x="1667324" y="2449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</a:t>
            </a: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기획 및 주제 선정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아이디어 선정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담당 업무 배정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2811638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데이터수집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부동산 뉴스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안심전환대출 상세내용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3948137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시나리오 내용 논의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5081887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중간 보고서 작성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프로젝트 발표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6212288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데이터 정규화 및 간소화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1667324" y="2070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사전 기획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2811634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수집 &amp;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웹크롤링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3948142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챗봇 시나리오 작성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5081896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중간발표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6212285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전처리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29"/>
          <p:cNvCxnSpPr/>
          <p:nvPr/>
        </p:nvCxnSpPr>
        <p:spPr>
          <a:xfrm>
            <a:off x="2270865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29"/>
          <p:cNvSpPr/>
          <p:nvPr/>
        </p:nvSpPr>
        <p:spPr>
          <a:xfrm flipH="1">
            <a:off x="1737285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1736912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2" name="Google Shape;412;p29"/>
          <p:cNvSpPr/>
          <p:nvPr/>
        </p:nvSpPr>
        <p:spPr>
          <a:xfrm flipH="1">
            <a:off x="2830862" y="1757700"/>
            <a:ext cx="13704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2830561" y="1899300"/>
            <a:ext cx="13704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4" name="Google Shape;414;p29"/>
          <p:cNvCxnSpPr/>
          <p:nvPr/>
        </p:nvCxnSpPr>
        <p:spPr>
          <a:xfrm>
            <a:off x="4458728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9"/>
          <p:cNvSpPr/>
          <p:nvPr/>
        </p:nvSpPr>
        <p:spPr>
          <a:xfrm flipH="1">
            <a:off x="3925148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3924775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7" name="Google Shape;417;p29"/>
          <p:cNvCxnSpPr/>
          <p:nvPr/>
        </p:nvCxnSpPr>
        <p:spPr>
          <a:xfrm>
            <a:off x="5550292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29"/>
          <p:cNvSpPr/>
          <p:nvPr/>
        </p:nvSpPr>
        <p:spPr>
          <a:xfrm flipH="1">
            <a:off x="5016712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5016339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20" name="Google Shape;420;p29"/>
          <p:cNvCxnSpPr/>
          <p:nvPr/>
        </p:nvCxnSpPr>
        <p:spPr>
          <a:xfrm>
            <a:off x="6638590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29"/>
          <p:cNvSpPr/>
          <p:nvPr/>
        </p:nvSpPr>
        <p:spPr>
          <a:xfrm flipH="1">
            <a:off x="6105010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6104637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1704315" y="1042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11/17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3472487" y="1042925"/>
            <a:ext cx="987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11/18~21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4991781" y="1042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11/22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5758049" y="1042925"/>
            <a:ext cx="87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11/23~24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9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9" name="Google Shape;429;p29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29"/>
          <p:cNvSpPr/>
          <p:nvPr/>
        </p:nvSpPr>
        <p:spPr>
          <a:xfrm flipH="1">
            <a:off x="5010238" y="1751242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5014531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1855388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코드 작성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스킬서버구축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: Heroku &amp; Flask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1855385" y="420467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스킬서버 구현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9"/>
          <p:cNvSpPr txBox="1"/>
          <p:nvPr/>
        </p:nvSpPr>
        <p:spPr>
          <a:xfrm>
            <a:off x="2989521" y="420467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서비스 구축 &amp;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확인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2989512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챗봇 서비스 테스트&amp; 문제점 개선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오류 수정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" name="Google Shape;436;p29"/>
          <p:cNvCxnSpPr/>
          <p:nvPr/>
        </p:nvCxnSpPr>
        <p:spPr>
          <a:xfrm>
            <a:off x="2281690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29"/>
          <p:cNvSpPr/>
          <p:nvPr/>
        </p:nvSpPr>
        <p:spPr>
          <a:xfrm flipH="1">
            <a:off x="1748110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8" name="Google Shape;438;p29"/>
          <p:cNvSpPr/>
          <p:nvPr/>
        </p:nvSpPr>
        <p:spPr>
          <a:xfrm>
            <a:off x="1747737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39" name="Google Shape;439;p29"/>
          <p:cNvCxnSpPr/>
          <p:nvPr/>
        </p:nvCxnSpPr>
        <p:spPr>
          <a:xfrm>
            <a:off x="3373610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29"/>
          <p:cNvSpPr/>
          <p:nvPr/>
        </p:nvSpPr>
        <p:spPr>
          <a:xfrm flipH="1">
            <a:off x="2840030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2839657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1559078" y="3175250"/>
            <a:ext cx="716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11/25~28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2714300" y="3175250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11/29~30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4084700" y="4204675"/>
            <a:ext cx="126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보고서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작성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4084688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결과 보고서 작성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6" name="Google Shape;446;p29"/>
          <p:cNvCxnSpPr/>
          <p:nvPr/>
        </p:nvCxnSpPr>
        <p:spPr>
          <a:xfrm>
            <a:off x="4468786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9"/>
          <p:cNvSpPr/>
          <p:nvPr/>
        </p:nvSpPr>
        <p:spPr>
          <a:xfrm flipH="1">
            <a:off x="3935206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3934833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3910275" y="317525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12/01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29"/>
          <p:cNvSpPr txBox="1"/>
          <p:nvPr/>
        </p:nvSpPr>
        <p:spPr>
          <a:xfrm>
            <a:off x="5179888" y="4204675"/>
            <a:ext cx="126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완료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보고서 제출 &amp; 발표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5179876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완료 보고서 제출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프로젝트 발표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29"/>
          <p:cNvCxnSpPr/>
          <p:nvPr/>
        </p:nvCxnSpPr>
        <p:spPr>
          <a:xfrm>
            <a:off x="5563973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9"/>
          <p:cNvSpPr/>
          <p:nvPr/>
        </p:nvSpPr>
        <p:spPr>
          <a:xfrm flipH="1">
            <a:off x="5030393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5030021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5005462" y="317525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12/02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Flow Chart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2" name="Google Shape;462;p30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225" y="1140225"/>
            <a:ext cx="6485532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WBS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31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71" name="Google Shape;471;p31"/>
          <p:cNvGraphicFramePr/>
          <p:nvPr/>
        </p:nvGraphicFramePr>
        <p:xfrm>
          <a:off x="437000" y="123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{6FB5E783-5B96-4043-A8EC-DD1787D7CA0C}</a:tableStyleId>
              </a:tblPr>
              <a:tblGrid>
                <a:gridCol w="969100"/>
                <a:gridCol w="15602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분류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주요업무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11/17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11/18 ~ 11/21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11/23 ~ 11/24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11/25 ~ 11/28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11/29 ~ 11/30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12/01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12/02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준비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주제 선정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계획서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분석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수집 &amp; 웹크롤링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전처리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챗봇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시나리오 구상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시나리오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중간보고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계획서 발표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웹연결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백엔드 개발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PostgreSQL 연동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1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완료보고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보고서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보고서 발표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제출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</a:tbl>
          </a:graphicData>
        </a:graphic>
      </p:graphicFrame>
      <p:sp>
        <p:nvSpPr>
          <p:cNvPr id="472" name="Google Shape;472;p31"/>
          <p:cNvSpPr/>
          <p:nvPr/>
        </p:nvSpPr>
        <p:spPr>
          <a:xfrm>
            <a:off x="449550" y="4629400"/>
            <a:ext cx="577800" cy="286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1"/>
          <p:cNvSpPr/>
          <p:nvPr/>
        </p:nvSpPr>
        <p:spPr>
          <a:xfrm>
            <a:off x="1988875" y="4629400"/>
            <a:ext cx="577800" cy="286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/>
          <p:nvPr/>
        </p:nvSpPr>
        <p:spPr>
          <a:xfrm>
            <a:off x="3528200" y="4629400"/>
            <a:ext cx="577800" cy="28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>
            <a:off x="5067525" y="4629400"/>
            <a:ext cx="577800" cy="286800"/>
          </a:xfrm>
          <a:prstGeom prst="rect">
            <a:avLst/>
          </a:prstGeom>
          <a:solidFill>
            <a:srgbClr val="FF6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1027400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전체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2566675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정석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4105950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문희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5645225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도위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테이블정의서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85" name="Google Shape;485;p32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6" name="Google Shape;486;p32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87" name="Google Shape;487;p32"/>
          <p:cNvGraphicFramePr/>
          <p:nvPr/>
        </p:nvGraphicFramePr>
        <p:xfrm>
          <a:off x="764550" y="12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{6FB5E783-5B96-4043-A8EC-DD1787D7CA0C}</a:tableStyleId>
              </a:tblPr>
              <a:tblGrid>
                <a:gridCol w="1053225"/>
                <a:gridCol w="1053225"/>
                <a:gridCol w="1053225"/>
                <a:gridCol w="1053225"/>
                <a:gridCol w="1053225"/>
                <a:gridCol w="1053225"/>
                <a:gridCol w="1232275"/>
              </a:tblGrid>
              <a:tr h="28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테이블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테이블 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널값 가능여부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지역-도시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지역-동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number(10)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 타입(평수)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number(10)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개발환경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33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33"/>
          <p:cNvSpPr/>
          <p:nvPr/>
        </p:nvSpPr>
        <p:spPr>
          <a:xfrm>
            <a:off x="40682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86117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코딩환경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3"/>
          <p:cNvSpPr/>
          <p:nvPr/>
        </p:nvSpPr>
        <p:spPr>
          <a:xfrm>
            <a:off x="3414600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642237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687672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30" y="2232343"/>
            <a:ext cx="2314800" cy="130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075" y="3094850"/>
            <a:ext cx="1530400" cy="8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530" y="2034562"/>
            <a:ext cx="1502290" cy="8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3"/>
          <p:cNvSpPr/>
          <p:nvPr/>
        </p:nvSpPr>
        <p:spPr>
          <a:xfrm>
            <a:off x="3868950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웹환경 IDE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9115" y="3788350"/>
            <a:ext cx="884319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825" y="2836091"/>
            <a:ext cx="1300900" cy="3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550" y="2518631"/>
            <a:ext cx="1406100" cy="157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50" y="3401639"/>
            <a:ext cx="2150950" cy="97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개발환경</a:t>
            </a:r>
            <a:r>
              <a:rPr lang="ko" sz="1500">
                <a:solidFill>
                  <a:schemeClr val="dk1"/>
                </a:solidFill>
              </a:rPr>
              <a:t>(라이브러리)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4" name="Google Shape;514;p34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4"/>
          <p:cNvSpPr txBox="1"/>
          <p:nvPr/>
        </p:nvSpPr>
        <p:spPr>
          <a:xfrm>
            <a:off x="1071285" y="2079458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pandas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6" name="Google Shape;516;p34"/>
          <p:cNvCxnSpPr/>
          <p:nvPr/>
        </p:nvCxnSpPr>
        <p:spPr>
          <a:xfrm>
            <a:off x="736575" y="2480894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/>
          <p:nvPr/>
        </p:nvSpPr>
        <p:spPr>
          <a:xfrm>
            <a:off x="736575" y="2250481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4"/>
          <p:cNvSpPr txBox="1"/>
          <p:nvPr/>
        </p:nvSpPr>
        <p:spPr>
          <a:xfrm>
            <a:off x="3075287" y="2079458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1.5.1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4"/>
          <p:cNvSpPr txBox="1"/>
          <p:nvPr/>
        </p:nvSpPr>
        <p:spPr>
          <a:xfrm>
            <a:off x="1071285" y="387397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Flask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0" name="Google Shape;520;p34"/>
          <p:cNvCxnSpPr/>
          <p:nvPr/>
        </p:nvCxnSpPr>
        <p:spPr>
          <a:xfrm>
            <a:off x="736575" y="4275410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34"/>
          <p:cNvSpPr/>
          <p:nvPr/>
        </p:nvSpPr>
        <p:spPr>
          <a:xfrm>
            <a:off x="736575" y="4044996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>
            <a:off x="3075287" y="387397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2.2.2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5201935" y="2959022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numpy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4" name="Google Shape;524;p34"/>
          <p:cNvCxnSpPr/>
          <p:nvPr/>
        </p:nvCxnSpPr>
        <p:spPr>
          <a:xfrm>
            <a:off x="4867225" y="3360459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4"/>
          <p:cNvSpPr/>
          <p:nvPr/>
        </p:nvSpPr>
        <p:spPr>
          <a:xfrm>
            <a:off x="4867225" y="3130045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 txBox="1"/>
          <p:nvPr/>
        </p:nvSpPr>
        <p:spPr>
          <a:xfrm>
            <a:off x="7205937" y="2959022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1.23.4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5201935" y="1198341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SQLAlchemy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8" name="Google Shape;528;p34"/>
          <p:cNvCxnSpPr/>
          <p:nvPr/>
        </p:nvCxnSpPr>
        <p:spPr>
          <a:xfrm>
            <a:off x="4867225" y="1599778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4"/>
          <p:cNvSpPr/>
          <p:nvPr/>
        </p:nvSpPr>
        <p:spPr>
          <a:xfrm>
            <a:off x="4867225" y="1369364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4"/>
          <p:cNvSpPr txBox="1"/>
          <p:nvPr/>
        </p:nvSpPr>
        <p:spPr>
          <a:xfrm>
            <a:off x="7205937" y="1198341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1.4.44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5201935" y="2144752"/>
            <a:ext cx="2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beautifulsoup4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2" name="Google Shape;532;p34"/>
          <p:cNvCxnSpPr/>
          <p:nvPr/>
        </p:nvCxnSpPr>
        <p:spPr>
          <a:xfrm>
            <a:off x="4867225" y="2546173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4"/>
          <p:cNvSpPr/>
          <p:nvPr/>
        </p:nvSpPr>
        <p:spPr>
          <a:xfrm>
            <a:off x="4867225" y="2315760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4"/>
          <p:cNvSpPr txBox="1"/>
          <p:nvPr/>
        </p:nvSpPr>
        <p:spPr>
          <a:xfrm>
            <a:off x="7205937" y="2144736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4.11.1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4"/>
          <p:cNvSpPr txBox="1"/>
          <p:nvPr/>
        </p:nvSpPr>
        <p:spPr>
          <a:xfrm>
            <a:off x="1071285" y="1196837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gunicorn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6" name="Google Shape;536;p34"/>
          <p:cNvCxnSpPr/>
          <p:nvPr/>
        </p:nvCxnSpPr>
        <p:spPr>
          <a:xfrm>
            <a:off x="736575" y="1598274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4"/>
          <p:cNvSpPr/>
          <p:nvPr/>
        </p:nvSpPr>
        <p:spPr>
          <a:xfrm>
            <a:off x="736575" y="1367861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4"/>
          <p:cNvSpPr txBox="1"/>
          <p:nvPr/>
        </p:nvSpPr>
        <p:spPr>
          <a:xfrm>
            <a:off x="3075287" y="1196837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20.1.0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1071285" y="2994403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psycopg2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0" name="Google Shape;540;p34"/>
          <p:cNvCxnSpPr/>
          <p:nvPr/>
        </p:nvCxnSpPr>
        <p:spPr>
          <a:xfrm>
            <a:off x="736575" y="3395839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4"/>
          <p:cNvSpPr/>
          <p:nvPr/>
        </p:nvSpPr>
        <p:spPr>
          <a:xfrm>
            <a:off x="736575" y="3165426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4"/>
          <p:cNvSpPr txBox="1"/>
          <p:nvPr/>
        </p:nvSpPr>
        <p:spPr>
          <a:xfrm>
            <a:off x="3075287" y="299440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2.9.5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(메인 메뉴 및 제너릭 메뉴)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9" name="Google Shape;549;p35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964050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1" y="964050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277375" y="3006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목차</a:t>
            </a:r>
            <a:endParaRPr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537800" y="99122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18"/>
          <p:cNvCxnSpPr/>
          <p:nvPr/>
        </p:nvCxnSpPr>
        <p:spPr>
          <a:xfrm>
            <a:off x="277375" y="92780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18"/>
          <p:cNvSpPr txBox="1"/>
          <p:nvPr/>
        </p:nvSpPr>
        <p:spPr>
          <a:xfrm>
            <a:off x="6238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프로젝트 팀 소개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배경 및 목적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요구사항정의서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자료수집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522525" y="9772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507250" y="9772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6230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기간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Flow Chart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WBS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테이블정의서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6222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개발환경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챗봇 기능설명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샘플 데이터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기대효과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37800" y="292597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23875" y="3525200"/>
            <a:ext cx="199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구현화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한계점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2522525" y="292597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2623075" y="3525200"/>
            <a:ext cx="199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기능실행 영상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출처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4507250" y="2879238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622275" y="3478463"/>
            <a:ext cx="19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주요 뉴스)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36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36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6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6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 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50" y="1025438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0" y="1025450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핫이슈)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1" name="Google Shape;571;p37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7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핫이슈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핫이슈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37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핫이슈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9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9746" y="1025454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591" y="1025459"/>
            <a:ext cx="3795800" cy="37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지역별 뉴스)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4" name="Google Shape;584;p38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8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지역별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지역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 뉴스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21" y="1025454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50" y="1025450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575" y="1025438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상품소개)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7" name="Google Shape;597;p3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39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안심전환대출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상품소개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1" name="Google Shape;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43" y="1025456"/>
            <a:ext cx="3795776" cy="3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상품소개)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9" name="Google Shape;609;p40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0" name="Google Shape;610;p40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40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대출항목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상품소개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9735" y="1025465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941" y="1025456"/>
            <a:ext cx="3795776" cy="37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신청자격)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41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4" name="Google Shape;6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0" y="1106299"/>
            <a:ext cx="1795076" cy="17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375" y="1042925"/>
            <a:ext cx="5801725" cy="401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50" y="3196020"/>
            <a:ext cx="1795081" cy="1795082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1"/>
          <p:cNvSpPr/>
          <p:nvPr/>
        </p:nvSpPr>
        <p:spPr>
          <a:xfrm>
            <a:off x="1836445" y="1559075"/>
            <a:ext cx="490500" cy="2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1"/>
          <p:cNvSpPr/>
          <p:nvPr/>
        </p:nvSpPr>
        <p:spPr>
          <a:xfrm rot="10800000">
            <a:off x="1836445" y="3970863"/>
            <a:ext cx="490500" cy="2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신청자격)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5" name="Google Shape;635;p42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42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주소입력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2"/>
          <p:cNvSpPr txBox="1"/>
          <p:nvPr/>
        </p:nvSpPr>
        <p:spPr>
          <a:xfrm>
            <a:off x="3346288" y="4714325"/>
            <a:ext cx="2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아파트명 입력 - 6억미만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6054475" y="4714325"/>
            <a:ext cx="294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아파트명 입력 - 6억이상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9" name="Google Shape;6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36" y="1025464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41" y="1025443"/>
            <a:ext cx="3795776" cy="3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</a:t>
            </a:r>
            <a:r>
              <a:rPr lang="ko" sz="1500">
                <a:solidFill>
                  <a:schemeClr val="dk1"/>
                </a:solidFill>
              </a:rPr>
              <a:t>안심전환대출 - 신청안내)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7" name="Google Shape;647;p43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8" name="Google Shape;648;p43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43"/>
          <p:cNvSpPr txBox="1"/>
          <p:nvPr/>
        </p:nvSpPr>
        <p:spPr>
          <a:xfrm>
            <a:off x="409338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신청안내 - 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43"/>
          <p:cNvSpPr txBox="1"/>
          <p:nvPr/>
        </p:nvSpPr>
        <p:spPr>
          <a:xfrm>
            <a:off x="26377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신청안내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3"/>
          <p:cNvSpPr txBox="1"/>
          <p:nvPr/>
        </p:nvSpPr>
        <p:spPr>
          <a:xfrm>
            <a:off x="48588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신청일정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43"/>
          <p:cNvSpPr txBox="1"/>
          <p:nvPr/>
        </p:nvSpPr>
        <p:spPr>
          <a:xfrm>
            <a:off x="703930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신청일정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3" name="Google Shape;6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2100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325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375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850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기대효과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2" name="Google Shape;662;p44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3" name="Google Shape;663;p44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44"/>
          <p:cNvSpPr txBox="1"/>
          <p:nvPr/>
        </p:nvSpPr>
        <p:spPr>
          <a:xfrm>
            <a:off x="473550" y="1874700"/>
            <a:ext cx="78225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빠른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정보 조회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편한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모바일 환경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접근성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이 쉬운 챗봇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손쉬운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안심전환대출 이해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1042575" y="1291250"/>
            <a:ext cx="159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latin typeface="Lato"/>
                <a:ea typeface="Lato"/>
                <a:cs typeface="Lato"/>
                <a:sym typeface="Lato"/>
              </a:rPr>
              <a:t>“</a:t>
            </a:r>
            <a:endParaRPr sz="8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44"/>
          <p:cNvSpPr txBox="1"/>
          <p:nvPr/>
        </p:nvSpPr>
        <p:spPr>
          <a:xfrm rot="10800000">
            <a:off x="6436375" y="3461825"/>
            <a:ext cx="159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latin typeface="Lato"/>
                <a:ea typeface="Lato"/>
                <a:cs typeface="Lato"/>
                <a:sym typeface="Lato"/>
              </a:rPr>
              <a:t>“</a:t>
            </a:r>
            <a:endParaRPr sz="8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(부동산 뉴스 - 주요 뉴스 및 핫이슈)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3" name="Google Shape;673;p45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5"/>
          <p:cNvSpPr txBox="1"/>
          <p:nvPr/>
        </p:nvSpPr>
        <p:spPr>
          <a:xfrm>
            <a:off x="404488" y="4628750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실행시 실시간 뉴스 크롤링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25" y="1277613"/>
            <a:ext cx="4117550" cy="31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5"/>
          <p:cNvSpPr/>
          <p:nvPr/>
        </p:nvSpPr>
        <p:spPr>
          <a:xfrm>
            <a:off x="4212375" y="2707700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5"/>
          <p:cNvSpPr txBox="1"/>
          <p:nvPr/>
        </p:nvSpPr>
        <p:spPr>
          <a:xfrm>
            <a:off x="4798050" y="4628750"/>
            <a:ext cx="4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 크롤링 실시간 이미지/ 텍스트 / URL 출력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13" y="1195325"/>
            <a:ext cx="3409083" cy="32810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팀 소개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" name="Google Shape;255;p1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19"/>
          <p:cNvSpPr/>
          <p:nvPr/>
        </p:nvSpPr>
        <p:spPr>
          <a:xfrm>
            <a:off x="40682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웹크롤링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Heroku 연동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WBS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86117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김도위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3414600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테이블 정의서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백엔드 개발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PostgreSQL 연동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3868950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정문희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642237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요구사항 정의서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FlowChart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데이터 전처리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687672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이정석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6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(부동산 뉴스 - 지역별 뉴스)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5" name="Google Shape;685;p46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46"/>
          <p:cNvSpPr txBox="1"/>
          <p:nvPr/>
        </p:nvSpPr>
        <p:spPr>
          <a:xfrm>
            <a:off x="404488" y="4628750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 선택 후 실행 시 실시간 뉴스 크롤링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4234063" y="2780825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 txBox="1"/>
          <p:nvPr/>
        </p:nvSpPr>
        <p:spPr>
          <a:xfrm>
            <a:off x="4798050" y="4628750"/>
            <a:ext cx="4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크롤링 실시간 이미지/ 텍스트 / URL 출력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475" y="1310075"/>
            <a:ext cx="4222638" cy="326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5" y="1325325"/>
            <a:ext cx="3929262" cy="323619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(아파트 시세조회)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7" name="Google Shape;697;p47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47"/>
          <p:cNvSpPr txBox="1"/>
          <p:nvPr/>
        </p:nvSpPr>
        <p:spPr>
          <a:xfrm>
            <a:off x="2739888" y="4628725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배치파일 자동 업데이트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5185863" y="2700263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496" y="1152400"/>
            <a:ext cx="3366849" cy="33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25" y="1426825"/>
            <a:ext cx="4639599" cy="28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한계점</a:t>
            </a:r>
            <a:r>
              <a:rPr lang="ko" sz="1500">
                <a:solidFill>
                  <a:schemeClr val="dk1"/>
                </a:solidFill>
              </a:rPr>
              <a:t>(부동산 뉴스)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8" name="Google Shape;708;p48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48"/>
          <p:cNvSpPr txBox="1"/>
          <p:nvPr/>
        </p:nvSpPr>
        <p:spPr>
          <a:xfrm>
            <a:off x="3959850" y="3862450"/>
            <a:ext cx="4543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공식적인 네이버 부동산 뉴스 API가 존재하지 않고,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개인적 문의를 요청하였으나,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시간이 지나도 추후 답변을 받지 못함.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4725050" y="1722000"/>
            <a:ext cx="210300" cy="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0" y="1155903"/>
            <a:ext cx="3501350" cy="376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58" y="1199100"/>
            <a:ext cx="4123863" cy="234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48"/>
          <p:cNvSpPr/>
          <p:nvPr/>
        </p:nvSpPr>
        <p:spPr>
          <a:xfrm>
            <a:off x="4696350" y="1750375"/>
            <a:ext cx="239100" cy="1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한계점</a:t>
            </a:r>
            <a:r>
              <a:rPr lang="ko" sz="1500">
                <a:solidFill>
                  <a:schemeClr val="dk1"/>
                </a:solidFill>
              </a:rPr>
              <a:t>(오늘의 뉴스 - 핫이슈)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0" name="Google Shape;720;p4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1" name="Google Shape;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00" y="1199300"/>
            <a:ext cx="3277822" cy="29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452" y="1205175"/>
            <a:ext cx="3277822" cy="29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9"/>
          <p:cNvSpPr/>
          <p:nvPr/>
        </p:nvSpPr>
        <p:spPr>
          <a:xfrm>
            <a:off x="3929850" y="2276088"/>
            <a:ext cx="631200" cy="5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9"/>
          <p:cNvSpPr txBox="1"/>
          <p:nvPr/>
        </p:nvSpPr>
        <p:spPr>
          <a:xfrm>
            <a:off x="439975" y="4352000"/>
            <a:ext cx="81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PC 카톡과 모바일 카톡의 환경이 다르다.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기능 실행 영상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50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1" name="Google Shape;731;p50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2" name="Google Shape;732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02" y="1176475"/>
            <a:ext cx="3163924" cy="31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177" y="1176475"/>
            <a:ext cx="3163924" cy="31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0"/>
          <p:cNvSpPr txBox="1"/>
          <p:nvPr/>
        </p:nvSpPr>
        <p:spPr>
          <a:xfrm>
            <a:off x="789263" y="40555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부동산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5045925" y="40555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안심전환대출 신청자격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>
            <a:off x="5045938" y="447395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https://youtu.be/ibZtP0mG4c0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789263" y="44557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https://youtu.be/awkQyPooWlA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4" name="Google Shape;744;p51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51"/>
          <p:cNvSpPr txBox="1"/>
          <p:nvPr/>
        </p:nvSpPr>
        <p:spPr>
          <a:xfrm>
            <a:off x="631300" y="1158225"/>
            <a:ext cx="9078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1"/>
          <p:cNvSpPr txBox="1"/>
          <p:nvPr/>
        </p:nvSpPr>
        <p:spPr>
          <a:xfrm>
            <a:off x="497375" y="1558425"/>
            <a:ext cx="2066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카카오 오픈 빌더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Heroku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Flask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공공데이터포털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네이버 부동산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HF한국주택금융공사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51"/>
          <p:cNvSpPr txBox="1"/>
          <p:nvPr/>
        </p:nvSpPr>
        <p:spPr>
          <a:xfrm>
            <a:off x="2629700" y="1558425"/>
            <a:ext cx="4323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https://i.kakao.com/docs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https://devcenter.heroku.com/start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https://wikidocs.net/81039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https://www.data.go.kr/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https://land.naver.com/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https://ansim.hf.go.kr/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8" name="Google Shape;748;p51"/>
          <p:cNvSpPr txBox="1"/>
          <p:nvPr/>
        </p:nvSpPr>
        <p:spPr>
          <a:xfrm>
            <a:off x="631300" y="3778850"/>
            <a:ext cx="9078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51"/>
          <p:cNvSpPr txBox="1"/>
          <p:nvPr/>
        </p:nvSpPr>
        <p:spPr>
          <a:xfrm>
            <a:off x="497375" y="4179050"/>
            <a:ext cx="20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신동아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51"/>
          <p:cNvSpPr txBox="1"/>
          <p:nvPr/>
        </p:nvSpPr>
        <p:spPr>
          <a:xfrm>
            <a:off x="2629700" y="4179050"/>
            <a:ext cx="43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https://shindonga.donga.com/3/all/13/3724957/1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87" y="-25250"/>
            <a:ext cx="9233774" cy="51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5" y="550379"/>
            <a:ext cx="4323324" cy="9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00" y="615837"/>
            <a:ext cx="4574599" cy="9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88" y="972125"/>
            <a:ext cx="5293799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172" y="1351622"/>
            <a:ext cx="5054775" cy="16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6600" y="1475250"/>
            <a:ext cx="4006851" cy="27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002" y="1094672"/>
            <a:ext cx="3629225" cy="28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5088" y="2121607"/>
            <a:ext cx="5054776" cy="101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447" y="3018110"/>
            <a:ext cx="5122975" cy="16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6925" y="3018100"/>
            <a:ext cx="6510099" cy="18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78275" y="381226"/>
            <a:ext cx="4728426" cy="42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/>
          <p:nvPr/>
        </p:nvSpPr>
        <p:spPr>
          <a:xfrm>
            <a:off x="961800" y="1519350"/>
            <a:ext cx="4432500" cy="2219700"/>
          </a:xfrm>
          <a:prstGeom prst="rect">
            <a:avLst/>
          </a:prstGeom>
          <a:solidFill>
            <a:srgbClr val="000000">
              <a:alpha val="462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21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1"/>
          <p:cNvSpPr txBox="1"/>
          <p:nvPr/>
        </p:nvSpPr>
        <p:spPr>
          <a:xfrm>
            <a:off x="3916650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1052125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6781175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851575" y="2209800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12조 3000억원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1157350" y="1014200"/>
            <a:ext cx="19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주택담보대출잔액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004600" y="2686200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1" name="Google Shape;291;p21"/>
          <p:cNvSpPr txBox="1"/>
          <p:nvPr/>
        </p:nvSpPr>
        <p:spPr>
          <a:xfrm>
            <a:off x="851575" y="3326775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38조 1000억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1004425" y="2695750"/>
            <a:ext cx="14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209%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3739950" y="2221850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105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조 9000억원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3892975" y="2698250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5" name="Google Shape;295;p21"/>
          <p:cNvSpPr txBox="1"/>
          <p:nvPr/>
        </p:nvSpPr>
        <p:spPr>
          <a:xfrm>
            <a:off x="3739950" y="3338825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165조 2000억원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3892800" y="2707800"/>
            <a:ext cx="140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56</a:t>
            </a: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6628325" y="2221863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154조 8000억원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6781350" y="2698263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9" name="Google Shape;299;p21"/>
          <p:cNvSpPr txBox="1"/>
          <p:nvPr/>
        </p:nvSpPr>
        <p:spPr>
          <a:xfrm>
            <a:off x="6628325" y="3338838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191조 8000억원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6781175" y="2707813"/>
            <a:ext cx="140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459150" y="4093750"/>
            <a:ext cx="8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부동산 가격 폭등 국면에서 최대한 대출을 받아 집을 산 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3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'영끌족'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에 젊은 층이 많다는 의미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-47175" y="22405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2017년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-47175" y="336957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2022년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1741350" y="4772875"/>
            <a:ext cx="699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“2030영끌족 “버티느냐 버리느냐”… 빚의 역습 현실화”.&lt;신동아&gt;. 2022.11.03., https://shindonga.donga.com/3/all/13/3724957/1(접속일:2022.11.08).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2" name="Google Shape;312;p22"/>
          <p:cNvGraphicFramePr/>
          <p:nvPr/>
        </p:nvGraphicFramePr>
        <p:xfrm>
          <a:off x="807163" y="16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{46BE622F-E94D-47AE-B805-7A5B79C23841}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10년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15년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20년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기본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3.80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3.90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3.95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4.00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22"/>
          <p:cNvSpPr txBox="1"/>
          <p:nvPr/>
        </p:nvSpPr>
        <p:spPr>
          <a:xfrm>
            <a:off x="7649038" y="1371125"/>
            <a:ext cx="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(연 %)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850063" y="1294925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금리 안내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792663" y="3147475"/>
            <a:ext cx="72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청년 기준 : 소득 6천만원 이하 &amp; 만 39세 이하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807163" y="3727225"/>
            <a:ext cx="75441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2030 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영끌족’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을 위해 쉽고 간편하게 부동산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뉴스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를 확인하고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안심전환대출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서비스의 정보를 보기 쉽게 제공.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안심전환대출을 통해 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변동금리 가계대출 비중을 소폭이나마 낮추고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금리상승기</a:t>
            </a:r>
            <a:r>
              <a:rPr b="1"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시켜주는 효과를 얻고자함.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959203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청년층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2388758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3.70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3846123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3.80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5303488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3.85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6722912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3.90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1734026" y="4470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이자 부담을 경감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1741350" y="4772875"/>
            <a:ext cx="699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“안심전환대출 상품소개[대출항목]”.&lt;HF한국주택금융공사&gt;., </a:t>
            </a: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https://ansim.hf.go.kr/sub_01.html</a:t>
            </a: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(접속일:2022.11.08).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Google Shape;330;p23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Google Shape;3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325"/>
            <a:ext cx="3795776" cy="37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3948175" y="1616450"/>
            <a:ext cx="42564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latin typeface="Lato"/>
                <a:ea typeface="Lato"/>
                <a:cs typeface="Lato"/>
                <a:sym typeface="Lato"/>
              </a:rPr>
              <a:t>MZ란?</a:t>
            </a:r>
            <a:r>
              <a:rPr b="1"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밀레니얼과 Z세대를 합친 신용어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디지털 환경에 익숙하며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편리함과 간편함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을 추구하고 전화보다 문자를 선호하며,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다른 세대들 보다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제태크에 관심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이 많음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챗봇으로 서비스를 만들면 다른 프로그램의 서비스 보다 많은 이용자를 구할 수 있을 것으로 생각되어져,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챗봇으로 프로젝트를 진행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요구사항정의서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9" name="Google Shape;339;p24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40" name="Google Shape;340;p24"/>
          <p:cNvGraphicFramePr/>
          <p:nvPr/>
        </p:nvGraphicFramePr>
        <p:xfrm>
          <a:off x="467475" y="13034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{6FB5E783-5B96-4043-A8EC-DD1787D7CA0C}</a:tableStyleId>
              </a:tblPr>
              <a:tblGrid>
                <a:gridCol w="811125"/>
                <a:gridCol w="1303425"/>
                <a:gridCol w="858325"/>
                <a:gridCol w="990950"/>
                <a:gridCol w="990950"/>
                <a:gridCol w="1023700"/>
                <a:gridCol w="1141925"/>
                <a:gridCol w="990950"/>
              </a:tblGrid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요구사항 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요구사항명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요구적용일자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hMerge="1"/>
              </a:tr>
              <a:tr h="28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카카오톡 챗봇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카카오톡 챗봇을 통해 서비스 제공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오늘의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 정보를 불러올 수 있음.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주요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뉴스에서 주요 뉴스 정보를 실시간으로 불러옴.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핫이슈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뉴스에서 핫이슈 정보를 실시간으로 불러옴.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 선택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입력값을 받아 지역 조회가 가능해야함.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지역별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지역값을 입력하면 해당 지역의 뉴스의 링크를 가져올 수 있음.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간략한 정보이미지화.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공사 직접신청의 경우 공사신청 페이지 링크 연결.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상세정보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상세정보 유형별로 정보의 이미지화.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 외의 신청자격조건 블럭 연결하여 차례로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주택시세조회기능 스킬 생성 및 연동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주택시세조회기능 파라미터 컨텍스트 설정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부동산 뉴스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25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5"/>
          <p:cNvSpPr txBox="1"/>
          <p:nvPr/>
        </p:nvSpPr>
        <p:spPr>
          <a:xfrm>
            <a:off x="306075" y="1157350"/>
            <a:ext cx="14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9" name="Google Shape;349;p25"/>
          <p:cNvCxnSpPr/>
          <p:nvPr/>
        </p:nvCxnSpPr>
        <p:spPr>
          <a:xfrm>
            <a:off x="4230775" y="1224300"/>
            <a:ext cx="0" cy="3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5" y="1443375"/>
            <a:ext cx="3593651" cy="1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0" y="2796250"/>
            <a:ext cx="3499600" cy="22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01" y="1443375"/>
            <a:ext cx="3220096" cy="3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4401900" y="1157350"/>
            <a:ext cx="14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지역별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